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1" r:id="rId2"/>
    <p:sldMasterId id="2147483733" r:id="rId3"/>
  </p:sldMasterIdLst>
  <p:notesMasterIdLst>
    <p:notesMasterId r:id="rId33"/>
  </p:notesMasterIdLst>
  <p:handoutMasterIdLst>
    <p:handoutMasterId r:id="rId34"/>
  </p:handoutMasterIdLst>
  <p:sldIdLst>
    <p:sldId id="256" r:id="rId4"/>
    <p:sldId id="307" r:id="rId5"/>
    <p:sldId id="308" r:id="rId6"/>
    <p:sldId id="309" r:id="rId7"/>
    <p:sldId id="310" r:id="rId8"/>
    <p:sldId id="311" r:id="rId9"/>
    <p:sldId id="312" r:id="rId10"/>
    <p:sldId id="305" r:id="rId11"/>
    <p:sldId id="313" r:id="rId12"/>
    <p:sldId id="306" r:id="rId13"/>
    <p:sldId id="315" r:id="rId14"/>
    <p:sldId id="317" r:id="rId15"/>
    <p:sldId id="318" r:id="rId16"/>
    <p:sldId id="319" r:id="rId17"/>
    <p:sldId id="320" r:id="rId18"/>
    <p:sldId id="337" r:id="rId19"/>
    <p:sldId id="338" r:id="rId20"/>
    <p:sldId id="339" r:id="rId21"/>
    <p:sldId id="321" r:id="rId22"/>
    <p:sldId id="322" r:id="rId23"/>
    <p:sldId id="323" r:id="rId24"/>
    <p:sldId id="324" r:id="rId25"/>
    <p:sldId id="325" r:id="rId26"/>
    <p:sldId id="340" r:id="rId27"/>
    <p:sldId id="341" r:id="rId28"/>
    <p:sldId id="342" r:id="rId29"/>
    <p:sldId id="326" r:id="rId30"/>
    <p:sldId id="345" r:id="rId31"/>
    <p:sldId id="332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A37"/>
    <a:srgbClr val="36B042"/>
    <a:srgbClr val="058D0B"/>
    <a:srgbClr val="FFFFCC"/>
    <a:srgbClr val="ADF9B4"/>
    <a:srgbClr val="EEF3AF"/>
    <a:srgbClr val="51CF81"/>
    <a:srgbClr val="FAF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78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16"/>
    </p:cViewPr>
  </p:sorterViewPr>
  <p:notesViewPr>
    <p:cSldViewPr showGuide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8D8E73-295A-4E1B-A445-091371226014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5E973E-E3B5-438E-BC75-FD85F7D4747F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742664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3EEA0-6AE0-4B9E-8F9D-D06B07A28014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89737B-79FD-4685-95C1-0E045F31FD44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54967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737B-79FD-4685-95C1-0E045F31FD44}" type="slidenum">
              <a:rPr lang="en-IN" smtClean="0"/>
              <a:pPr/>
              <a:t>1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4619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737B-79FD-4685-95C1-0E045F31FD44}" type="slidenum">
              <a:rPr lang="en-IN" smtClean="0">
                <a:solidFill>
                  <a:prstClr val="black"/>
                </a:solidFill>
              </a:rPr>
              <a:pPr/>
              <a:t>20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276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737B-79FD-4685-95C1-0E045F31FD44}" type="slidenum">
              <a:rPr lang="en-IN" smtClean="0">
                <a:solidFill>
                  <a:prstClr val="black"/>
                </a:solidFill>
              </a:rPr>
              <a:pPr/>
              <a:t>24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164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737B-79FD-4685-95C1-0E045F31FD44}" type="slidenum">
              <a:rPr lang="en-IN" smtClean="0">
                <a:solidFill>
                  <a:prstClr val="black"/>
                </a:solidFill>
              </a:rPr>
              <a:pPr/>
              <a:t>25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23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737B-79FD-4685-95C1-0E045F31FD44}" type="slidenum">
              <a:rPr lang="en-IN" smtClean="0">
                <a:solidFill>
                  <a:prstClr val="black"/>
                </a:solidFill>
              </a:rPr>
              <a:pPr/>
              <a:t>26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525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737B-79FD-4685-95C1-0E045F31FD44}" type="slidenum">
              <a:rPr lang="en-IN" smtClean="0">
                <a:solidFill>
                  <a:prstClr val="black"/>
                </a:solidFill>
              </a:rPr>
              <a:pPr/>
              <a:t>27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276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737B-79FD-4685-95C1-0E045F31FD44}" type="slidenum">
              <a:rPr lang="en-IN" smtClean="0">
                <a:solidFill>
                  <a:prstClr val="black"/>
                </a:solidFill>
              </a:rPr>
              <a:pPr/>
              <a:t>28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659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737B-79FD-4685-95C1-0E045F31FD44}" type="slidenum">
              <a:rPr lang="en-IN" smtClean="0">
                <a:solidFill>
                  <a:prstClr val="black"/>
                </a:solidFill>
              </a:rPr>
              <a:pPr/>
              <a:t>2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27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737B-79FD-4685-95C1-0E045F31FD44}" type="slidenum">
              <a:rPr lang="en-IN" smtClean="0">
                <a:solidFill>
                  <a:prstClr val="black"/>
                </a:solidFill>
              </a:rPr>
              <a:pPr/>
              <a:t>3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2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737B-79FD-4685-95C1-0E045F31FD44}" type="slidenum">
              <a:rPr lang="en-IN" smtClean="0">
                <a:solidFill>
                  <a:prstClr val="black"/>
                </a:solidFill>
              </a:rPr>
              <a:pPr/>
              <a:t>4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276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737B-79FD-4685-95C1-0E045F31FD44}" type="slidenum">
              <a:rPr lang="en-IN" smtClean="0">
                <a:solidFill>
                  <a:prstClr val="black"/>
                </a:solidFill>
              </a:rPr>
              <a:pPr/>
              <a:t>5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276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737B-79FD-4685-95C1-0E045F31FD44}" type="slidenum">
              <a:rPr lang="en-IN" smtClean="0">
                <a:solidFill>
                  <a:prstClr val="black"/>
                </a:solidFill>
              </a:rPr>
              <a:pPr/>
              <a:t>6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276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737B-79FD-4685-95C1-0E045F31FD44}" type="slidenum">
              <a:rPr lang="en-IN" smtClean="0">
                <a:solidFill>
                  <a:prstClr val="black"/>
                </a:solidFill>
              </a:rPr>
              <a:pPr/>
              <a:t>7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27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737B-79FD-4685-95C1-0E045F31FD44}" type="slidenum">
              <a:rPr lang="en-IN" smtClean="0">
                <a:solidFill>
                  <a:prstClr val="black"/>
                </a:solidFill>
              </a:rPr>
              <a:pPr/>
              <a:t>9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276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89737B-79FD-4685-95C1-0E045F31FD44}" type="slidenum">
              <a:rPr lang="en-IN" smtClean="0">
                <a:solidFill>
                  <a:prstClr val="black"/>
                </a:solidFill>
              </a:rPr>
              <a:pPr/>
              <a:t>15</a:t>
            </a:fld>
            <a:endParaRPr lang="en-I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827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08714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12982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0405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97997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7EFC-EAC1-4028-8B05-C80692DA542C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F70-30DB-4996-82D4-8AB2EEBD04E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906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7EFC-EAC1-4028-8B05-C80692DA542C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F70-30DB-4996-82D4-8AB2EEBD04E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7182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7EFC-EAC1-4028-8B05-C80692DA542C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F70-30DB-4996-82D4-8AB2EEBD04E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959018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7EFC-EAC1-4028-8B05-C80692DA542C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F70-30DB-4996-82D4-8AB2EEBD04E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68202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7EFC-EAC1-4028-8B05-C80692DA542C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F70-30DB-4996-82D4-8AB2EEBD04E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468529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7EFC-EAC1-4028-8B05-C80692DA542C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F70-30DB-4996-82D4-8AB2EEBD04E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9576509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7EFC-EAC1-4028-8B05-C80692DA542C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F70-30DB-4996-82D4-8AB2EEBD04E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806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949280"/>
          </a:xfrm>
          <a:prstGeom prst="rect">
            <a:avLst/>
          </a:prstGeom>
          <a:solidFill>
            <a:srgbClr val="058D0B">
              <a:alpha val="3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5" y="274638"/>
            <a:ext cx="785921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5" y="1600202"/>
            <a:ext cx="7859215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N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F587222B-88F5-4996-9E4A-AC770924F375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88080981-4E84-420E-8813-C4A3B5C95BB8}" type="slidenum">
              <a:rPr lang="en-IN" smtClean="0"/>
              <a:pPr/>
              <a:t>‹#›</a:t>
            </a:fld>
            <a:endParaRPr lang="en-IN" dirty="0"/>
          </a:p>
        </p:txBody>
      </p:sp>
      <p:pic>
        <p:nvPicPr>
          <p:cNvPr id="8" name="Picture 7" descr="FB_IMG_146785296401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86579" y="6067980"/>
            <a:ext cx="769322" cy="79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809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7EFC-EAC1-4028-8B05-C80692DA542C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F70-30DB-4996-82D4-8AB2EEBD04E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379851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7EFC-EAC1-4028-8B05-C80692DA542C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F70-30DB-4996-82D4-8AB2EEBD04E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703935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7EFC-EAC1-4028-8B05-C80692DA542C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F70-30DB-4996-82D4-8AB2EEBD04E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36032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47EFC-EAC1-4028-8B05-C80692DA542C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F3AF70-30DB-4996-82D4-8AB2EEBD04E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250767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114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>
            <a:lumMod val="95000"/>
            <a:alpha val="7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</p:spPr>
        <p:txBody>
          <a:bodyPr/>
          <a:lstStyle/>
          <a:p>
            <a:fld id="{F587222B-88F5-4996-9E4A-AC770924F37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2"/>
            <a:ext cx="2895600" cy="365125"/>
          </a:xfrm>
        </p:spPr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</p:spPr>
        <p:txBody>
          <a:bodyPr/>
          <a:lstStyle/>
          <a:p>
            <a:fld id="{88080981-4E84-420E-8813-C4A3B5C95BB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" y="404664"/>
            <a:ext cx="9144000" cy="864096"/>
          </a:xfrm>
          <a:prstGeom prst="rect">
            <a:avLst/>
          </a:prstGeom>
          <a:solidFill>
            <a:srgbClr val="36B042"/>
          </a:solidFill>
          <a:ln>
            <a:solidFill>
              <a:srgbClr val="36B04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8" name="Picture 7" descr="FB_IMG_1467852964010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234726" y="6165304"/>
            <a:ext cx="674548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28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65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666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5086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99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84119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6438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091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0063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1637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8993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76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92984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94322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618863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3357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66901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7222B-88F5-4996-9E4A-AC770924F375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80981-4E84-420E-8813-C4A3B5C95BB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71918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222B-88F5-4996-9E4A-AC770924F375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0981-4E84-420E-8813-C4A3B5C95BB8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4348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47EFC-EAC1-4028-8B05-C80692DA542C}" type="datetimeFigureOut">
              <a:rPr lang="en-IN" smtClean="0"/>
              <a:pPr/>
              <a:t>15-11-2017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F3AF70-30DB-4996-82D4-8AB2EEBD04E3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6035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7222B-88F5-4996-9E4A-AC770924F375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15-11-2017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80981-4E84-420E-8813-C4A3B5C95BB8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82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sraatrust.org/" TargetMode="External"/><Relationship Id="rId7" Type="http://schemas.openxmlformats.org/officeDocument/2006/relationships/hyperlink" Target="http://www.udaifoundation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6" Type="http://schemas.openxmlformats.org/officeDocument/2006/relationships/hyperlink" Target="http://www.fri.icfre.gov.in/" TargetMode="External"/><Relationship Id="rId5" Type="http://schemas.openxmlformats.org/officeDocument/2006/relationships/hyperlink" Target="http://www.thehansfoundation.org/" TargetMode="External"/><Relationship Id="rId4" Type="http://schemas.openxmlformats.org/officeDocument/2006/relationships/hyperlink" Target="http://www.eshita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56992"/>
            <a:ext cx="9144000" cy="3501008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958113" y="4856920"/>
            <a:ext cx="641052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altLang="en-US" sz="48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</a:t>
            </a:r>
            <a:r>
              <a:rPr lang="en-US" altLang="en-US" sz="4800" dirty="0">
                <a:solidFill>
                  <a:srgbClr val="007A3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CSR Program</a:t>
            </a:r>
          </a:p>
        </p:txBody>
      </p:sp>
      <p:pic>
        <p:nvPicPr>
          <p:cNvPr id="9" name="Picture 8" descr="FB_IMG_14678529640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0888" y="-8467"/>
            <a:ext cx="911579" cy="9361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627784" y="3933058"/>
            <a:ext cx="363109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</a:t>
            </a:r>
            <a:r>
              <a:rPr lang="en-US" altLang="en-US" sz="4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assets.in</a:t>
            </a:r>
            <a:endParaRPr lang="en-IN" sz="4400" b="1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8393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26" r="8505"/>
          <a:stretch/>
        </p:blipFill>
        <p:spPr>
          <a:xfrm>
            <a:off x="0" y="980730"/>
            <a:ext cx="9144000" cy="568863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356992"/>
            <a:ext cx="9144000" cy="3501008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51521" y="4123727"/>
            <a:ext cx="8565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BENEFITS &amp; RETURNS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FB_IMG_1467852964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0"/>
            <a:ext cx="91157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1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88640"/>
            <a:ext cx="9144000" cy="5445224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0" y="307303"/>
            <a:ext cx="9144000" cy="1384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marL="355600"/>
            <a:r>
              <a:rPr lang="en-IN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 </a:t>
            </a:r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Village - </a:t>
            </a:r>
            <a:r>
              <a:rPr lang="en-IN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Greenassets.in will help identify a rural village which requires social infrastructure and will execute an end to end CSR project for you. </a:t>
            </a:r>
            <a:endParaRPr lang="en-US" alt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FB_IMG_1467852964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963" y="6075419"/>
            <a:ext cx="762078" cy="78258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36201" y="1832696"/>
            <a:ext cx="8229600" cy="384502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300" b="1" dirty="0" smtClean="0">
                <a:solidFill>
                  <a:schemeClr val="bg1"/>
                </a:solidFill>
              </a:rPr>
              <a:t>Greenassets.in annual maintenance included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300" b="1" dirty="0" smtClean="0">
                <a:solidFill>
                  <a:schemeClr val="bg1"/>
                </a:solidFill>
              </a:rPr>
              <a:t>MNRE/UREDA certification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300" b="1" dirty="0" smtClean="0">
                <a:solidFill>
                  <a:schemeClr val="bg1"/>
                </a:solidFill>
              </a:rPr>
              <a:t>Feature in Greenassets.in bimonthly newsletter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300" b="1" dirty="0" smtClean="0">
                <a:solidFill>
                  <a:schemeClr val="bg1"/>
                </a:solidFill>
              </a:rPr>
              <a:t>2 Facebook Paid Ads highlighting the initiative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300" b="1" dirty="0" smtClean="0">
                <a:solidFill>
                  <a:schemeClr val="bg1"/>
                </a:solidFill>
              </a:rPr>
              <a:t>Emailer mentions to Greenassets.in communities and databases on social 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300" b="1" dirty="0" smtClean="0">
                <a:solidFill>
                  <a:schemeClr val="bg1"/>
                </a:solidFill>
              </a:rPr>
              <a:t>Impact Data on your impact investments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300" b="1" dirty="0" smtClean="0">
                <a:solidFill>
                  <a:schemeClr val="bg1"/>
                </a:solidFill>
              </a:rPr>
              <a:t>Carbon footprint reduction report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300" b="1" dirty="0" smtClean="0">
                <a:solidFill>
                  <a:schemeClr val="bg1"/>
                </a:solidFill>
              </a:rPr>
              <a:t>Energy generation data.  </a:t>
            </a:r>
            <a:endParaRPr lang="en-US" altLang="en-US" sz="2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62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0121"/>
            <a:ext cx="9144000" cy="4608512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0" y="798784"/>
            <a:ext cx="9144000" cy="1384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marL="355600"/>
            <a:r>
              <a:rPr lang="en-US" altLang="en-US" sz="2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Institution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Greenassets.in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 help identify &amp; partner with underprivileged institutions and accelerate their all round growth and development.</a:t>
            </a:r>
          </a:p>
        </p:txBody>
      </p:sp>
      <p:pic>
        <p:nvPicPr>
          <p:cNvPr id="9" name="Picture 8" descr="FB_IMG_1467852964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963" y="6075419"/>
            <a:ext cx="762078" cy="78258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36201" y="2440061"/>
            <a:ext cx="8229600" cy="2592288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300" b="1" dirty="0" smtClean="0">
                <a:solidFill>
                  <a:schemeClr val="bg1"/>
                </a:solidFill>
              </a:rPr>
              <a:t>Annual </a:t>
            </a:r>
            <a:r>
              <a:rPr lang="en-US" altLang="en-US" sz="2300" b="1" dirty="0">
                <a:solidFill>
                  <a:schemeClr val="bg1"/>
                </a:solidFill>
              </a:rPr>
              <a:t>Greenassets.in project maintenance included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300" b="1" dirty="0" smtClean="0">
                <a:solidFill>
                  <a:schemeClr val="bg1"/>
                </a:solidFill>
              </a:rPr>
              <a:t>Feature </a:t>
            </a:r>
            <a:r>
              <a:rPr lang="en-US" altLang="en-US" sz="2300" b="1" dirty="0">
                <a:solidFill>
                  <a:schemeClr val="bg1"/>
                </a:solidFill>
              </a:rPr>
              <a:t>in Greenassets.in newsletters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300" b="1" dirty="0" smtClean="0">
                <a:solidFill>
                  <a:schemeClr val="bg1"/>
                </a:solidFill>
              </a:rPr>
              <a:t>Emailer </a:t>
            </a:r>
            <a:r>
              <a:rPr lang="en-US" altLang="en-US" sz="2300" b="1" dirty="0">
                <a:solidFill>
                  <a:schemeClr val="bg1"/>
                </a:solidFill>
              </a:rPr>
              <a:t>mentions to Greenassets.in communities and databases on social media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300" b="1" dirty="0" smtClean="0">
                <a:solidFill>
                  <a:schemeClr val="bg1"/>
                </a:solidFill>
              </a:rPr>
              <a:t>Impact </a:t>
            </a:r>
            <a:r>
              <a:rPr lang="en-US" altLang="en-US" sz="2300" b="1" dirty="0">
                <a:solidFill>
                  <a:schemeClr val="bg1"/>
                </a:solidFill>
              </a:rPr>
              <a:t>Data on your impact </a:t>
            </a:r>
            <a:r>
              <a:rPr lang="en-US" altLang="en-US" sz="2300" b="1" dirty="0" smtClean="0">
                <a:solidFill>
                  <a:schemeClr val="bg1"/>
                </a:solidFill>
              </a:rPr>
              <a:t>investments</a:t>
            </a:r>
            <a:endParaRPr lang="en-US" altLang="en-US" sz="2300" b="1" dirty="0">
              <a:solidFill>
                <a:schemeClr val="bg1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300" b="1" dirty="0" smtClean="0">
                <a:solidFill>
                  <a:schemeClr val="bg1"/>
                </a:solidFill>
              </a:rPr>
              <a:t>Energy generation </a:t>
            </a:r>
            <a:r>
              <a:rPr lang="en-US" altLang="en-US" sz="2300" b="1" dirty="0">
                <a:solidFill>
                  <a:schemeClr val="bg1"/>
                </a:solidFill>
              </a:rPr>
              <a:t>data. </a:t>
            </a:r>
          </a:p>
        </p:txBody>
      </p:sp>
    </p:spTree>
    <p:extLst>
      <p:ext uri="{BB962C8B-B14F-4D97-AF65-F5344CB8AC3E}">
        <p14:creationId xmlns:p14="http://schemas.microsoft.com/office/powerpoint/2010/main" val="13594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700808"/>
            <a:ext cx="9144000" cy="3672408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0" y="1891477"/>
            <a:ext cx="9144000" cy="1815882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>
            <a:spAutoFit/>
          </a:bodyPr>
          <a:lstStyle/>
          <a:p>
            <a:pPr marL="355600"/>
            <a:r>
              <a:rPr lang="en-US" altLang="en-US" sz="2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Underprivileged </a:t>
            </a:r>
            <a:r>
              <a:rPr lang="en-US" alt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Greenassets.in will give individual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eco-friendly products to the less privileged children and women in order to enable them to have a productive &amp; safe future. </a:t>
            </a:r>
          </a:p>
        </p:txBody>
      </p:sp>
      <p:pic>
        <p:nvPicPr>
          <p:cNvPr id="9" name="Picture 8" descr="FB_IMG_1467852964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9963" y="6075420"/>
            <a:ext cx="762078" cy="782581"/>
          </a:xfrm>
          <a:prstGeom prst="rect">
            <a:avLst/>
          </a:prstGeom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467545" y="3631877"/>
            <a:ext cx="8301608" cy="1728192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altLang="en-US" sz="2300" b="1" dirty="0" smtClean="0">
                <a:solidFill>
                  <a:schemeClr val="bg1"/>
                </a:solidFill>
              </a:rPr>
              <a:t>Details of the Beneficiaries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altLang="en-US" sz="2300" b="1" dirty="0" smtClean="0">
                <a:solidFill>
                  <a:schemeClr val="bg1"/>
                </a:solidFill>
              </a:rPr>
              <a:t>Feature </a:t>
            </a:r>
            <a:r>
              <a:rPr lang="en-IN" altLang="en-US" sz="2300" b="1" dirty="0">
                <a:solidFill>
                  <a:schemeClr val="bg1"/>
                </a:solidFill>
              </a:rPr>
              <a:t>in Greenassets.in newsletters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IN" altLang="en-US" sz="2300" b="1" dirty="0" smtClean="0">
                <a:solidFill>
                  <a:schemeClr val="bg1"/>
                </a:solidFill>
              </a:rPr>
              <a:t>Emailer </a:t>
            </a:r>
            <a:r>
              <a:rPr lang="en-IN" altLang="en-US" sz="2300" b="1" dirty="0">
                <a:solidFill>
                  <a:schemeClr val="bg1"/>
                </a:solidFill>
              </a:rPr>
              <a:t>mentions to Greenassets.in communities and databases on social media</a:t>
            </a:r>
          </a:p>
        </p:txBody>
      </p:sp>
    </p:spTree>
    <p:extLst>
      <p:ext uri="{BB962C8B-B14F-4D97-AF65-F5344CB8AC3E}">
        <p14:creationId xmlns:p14="http://schemas.microsoft.com/office/powerpoint/2010/main" val="292373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56992"/>
            <a:ext cx="9144000" cy="350100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51521" y="4123727"/>
            <a:ext cx="8565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PARTNERSHIPS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FB_IMG_1467852964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421" y="0"/>
            <a:ext cx="91157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921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282154"/>
          </a:xfrm>
          <a:solidFill>
            <a:srgbClr val="36B042"/>
          </a:solidFill>
          <a:ln>
            <a:solidFill>
              <a:srgbClr val="36B042"/>
            </a:solidFill>
          </a:ln>
        </p:spPr>
        <p:txBody>
          <a:bodyPr>
            <a:noAutofit/>
          </a:bodyPr>
          <a:lstStyle/>
          <a:p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Greenassets.in </a:t>
            </a:r>
            <a:r>
              <a:rPr lang="en-US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programs are deployed in partnership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market leading manufacturers across </a:t>
            </a:r>
            <a:r>
              <a:rPr lang="en-US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renewable energy</a:t>
            </a:r>
            <a:r>
              <a:rPr lang="en-US" altLang="en-U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waste management technologies.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395536" y="1789908"/>
            <a:ext cx="8139062" cy="3953429"/>
            <a:chOff x="473224" y="1846031"/>
            <a:chExt cx="8139062" cy="3953429"/>
          </a:xfrm>
        </p:grpSpPr>
        <p:sp>
          <p:nvSpPr>
            <p:cNvPr id="6" name="Rectangle 5"/>
            <p:cNvSpPr/>
            <p:nvPr/>
          </p:nvSpPr>
          <p:spPr>
            <a:xfrm>
              <a:off x="611560" y="1846031"/>
              <a:ext cx="7920880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Clean Energy           </a:t>
              </a:r>
              <a:r>
                <a:rPr lang="en-US" altLang="en-US" sz="2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Waste </a:t>
              </a:r>
              <a:r>
                <a:rPr lang="en-US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Management              Eco- Friendly</a:t>
              </a:r>
              <a:endParaRPr lang="e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7" name="Picture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2738537"/>
              <a:ext cx="2003425" cy="588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1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34" r="37170"/>
            <a:stretch>
              <a:fillRect/>
            </a:stretch>
          </p:blipFill>
          <p:spPr bwMode="auto">
            <a:xfrm>
              <a:off x="473224" y="3530625"/>
              <a:ext cx="2514600" cy="490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972" y="4250705"/>
              <a:ext cx="1474788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1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4970785"/>
              <a:ext cx="1611312" cy="715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118" t="-755" r="64749" b="13898"/>
            <a:stretch>
              <a:fillRect/>
            </a:stretch>
          </p:blipFill>
          <p:spPr bwMode="auto">
            <a:xfrm>
              <a:off x="1066800" y="4970785"/>
              <a:ext cx="1219200" cy="828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6200" y="2735089"/>
              <a:ext cx="13716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0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8224" y="2810545"/>
              <a:ext cx="2024062" cy="547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890665"/>
              <a:ext cx="1616075" cy="61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2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427413"/>
              <a:ext cx="1981200" cy="687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893" y="5882745"/>
            <a:ext cx="1420299" cy="852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79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Clean Energy Solutions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725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Solar mills by </a:t>
            </a:r>
            <a:r>
              <a:rPr lang="en-US" sz="2000" b="1" dirty="0" err="1" smtClean="0"/>
              <a:t>Windstream</a:t>
            </a:r>
            <a:r>
              <a:rPr lang="en-US" sz="2000" b="1" dirty="0" smtClean="0"/>
              <a:t> Technologies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Solarizer</a:t>
            </a:r>
            <a:r>
              <a:rPr lang="en-US" sz="2000" b="1" dirty="0" smtClean="0"/>
              <a:t> Solar Water Heaters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VB Solar Security Fencing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Glightz</a:t>
            </a:r>
            <a:r>
              <a:rPr lang="en-US" sz="2000" b="1" dirty="0" smtClean="0"/>
              <a:t> Integrated Solar Lights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EMMVEE &amp; Solon Solar PV Panels</a:t>
            </a:r>
          </a:p>
          <a:p>
            <a:endParaRPr lang="en-US" sz="2000" b="1" dirty="0" smtClean="0"/>
          </a:p>
          <a:p>
            <a:r>
              <a:rPr lang="en-US" sz="2000" b="1" dirty="0" err="1" smtClean="0"/>
              <a:t>Unitron</a:t>
            </a:r>
            <a:r>
              <a:rPr lang="en-US" sz="2000" b="1" dirty="0" smtClean="0"/>
              <a:t> Energy  Small Wind Turbines</a:t>
            </a: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378" y="3755300"/>
            <a:ext cx="998816" cy="7194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42" r="6693"/>
          <a:stretch/>
        </p:blipFill>
        <p:spPr>
          <a:xfrm>
            <a:off x="5124492" y="5450860"/>
            <a:ext cx="765775" cy="911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21"/>
          <a:stretch/>
        </p:blipFill>
        <p:spPr>
          <a:xfrm>
            <a:off x="4027070" y="2838573"/>
            <a:ext cx="859948" cy="7778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1" t="20011" r="31099" b="15242"/>
          <a:stretch/>
        </p:blipFill>
        <p:spPr>
          <a:xfrm>
            <a:off x="6300192" y="1340769"/>
            <a:ext cx="1537828" cy="7472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58" y="1919980"/>
            <a:ext cx="877710" cy="108627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3" t="25447" r="31898" b="27818"/>
          <a:stretch/>
        </p:blipFill>
        <p:spPr>
          <a:xfrm>
            <a:off x="5290916" y="4572389"/>
            <a:ext cx="875353" cy="780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5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Waste Management Solutions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/>
              <a:t>Organic Waste Composting Machines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DRDO designed Bio Toilets</a:t>
            </a:r>
          </a:p>
          <a:p>
            <a:endParaRPr lang="en-US" sz="2000" b="1" dirty="0" smtClean="0"/>
          </a:p>
          <a:p>
            <a:endParaRPr lang="en-US" sz="2000" b="1" dirty="0" smtClean="0"/>
          </a:p>
          <a:p>
            <a:r>
              <a:rPr lang="en-US" sz="2000" b="1" dirty="0" smtClean="0"/>
              <a:t>Low Cost Twin Pit Toilets</a:t>
            </a:r>
          </a:p>
          <a:p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r>
              <a:rPr lang="en-US" sz="2000" b="1" dirty="0" smtClean="0"/>
              <a:t>Bio-</a:t>
            </a:r>
            <a:r>
              <a:rPr lang="en-US" sz="2000" b="1" dirty="0" err="1" smtClean="0"/>
              <a:t>methanation</a:t>
            </a:r>
            <a:r>
              <a:rPr lang="en-US" sz="2000" b="1" dirty="0" smtClean="0"/>
              <a:t> Sewage Power Plant</a:t>
            </a:r>
            <a:endParaRPr lang="en-US" sz="20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9" t="18760" r="8961"/>
          <a:stretch/>
        </p:blipFill>
        <p:spPr>
          <a:xfrm>
            <a:off x="5935116" y="3039596"/>
            <a:ext cx="1008112" cy="14421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913" y="1463928"/>
            <a:ext cx="1957318" cy="10810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37"/>
          <a:stretch/>
        </p:blipFill>
        <p:spPr>
          <a:xfrm>
            <a:off x="5724128" y="5127661"/>
            <a:ext cx="2880320" cy="998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711" y="3038582"/>
            <a:ext cx="1443202" cy="144320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0" r="7963" b="4545"/>
          <a:stretch/>
        </p:blipFill>
        <p:spPr>
          <a:xfrm>
            <a:off x="7164289" y="2998132"/>
            <a:ext cx="1820744" cy="143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27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Eco Friendly Products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en-US" sz="6000" b="1" dirty="0" err="1" smtClean="0"/>
              <a:t>Sunking</a:t>
            </a:r>
            <a:r>
              <a:rPr lang="en-US" sz="6000" b="1" dirty="0" smtClean="0"/>
              <a:t> Home 120</a:t>
            </a:r>
          </a:p>
          <a:p>
            <a:endParaRPr lang="en-US" sz="6000" b="1" dirty="0" smtClean="0"/>
          </a:p>
          <a:p>
            <a:r>
              <a:rPr lang="en-US" sz="6000" b="1" dirty="0" err="1" smtClean="0"/>
              <a:t>Sunking</a:t>
            </a:r>
            <a:r>
              <a:rPr lang="en-US" sz="6000" b="1" dirty="0" smtClean="0"/>
              <a:t> Home 60</a:t>
            </a:r>
          </a:p>
          <a:p>
            <a:pPr marL="0" indent="0">
              <a:buNone/>
            </a:pPr>
            <a:endParaRPr lang="en-US" sz="6000" b="1" dirty="0" smtClean="0"/>
          </a:p>
          <a:p>
            <a:r>
              <a:rPr lang="en-US" sz="6000" b="1" dirty="0" err="1" smtClean="0"/>
              <a:t>Sunking</a:t>
            </a:r>
            <a:r>
              <a:rPr lang="en-US" sz="6000" b="1" dirty="0" smtClean="0"/>
              <a:t> All Night with Mobile </a:t>
            </a:r>
            <a:r>
              <a:rPr lang="en-US" sz="6000" b="1" dirty="0"/>
              <a:t>C</a:t>
            </a:r>
            <a:r>
              <a:rPr lang="en-US" sz="6000" b="1" dirty="0" smtClean="0"/>
              <a:t>harger</a:t>
            </a:r>
          </a:p>
          <a:p>
            <a:pPr marL="0" indent="0">
              <a:buNone/>
            </a:pPr>
            <a:r>
              <a:rPr lang="en-US" sz="6000" b="1" dirty="0" smtClean="0"/>
              <a:t> </a:t>
            </a:r>
          </a:p>
          <a:p>
            <a:r>
              <a:rPr lang="en-US" sz="6000" b="1" dirty="0" smtClean="0"/>
              <a:t>Sinking Pro 2 with dual Mobile </a:t>
            </a:r>
            <a:r>
              <a:rPr lang="en-US" sz="6000" b="1" dirty="0"/>
              <a:t>C</a:t>
            </a:r>
            <a:r>
              <a:rPr lang="en-US" sz="6000" b="1" dirty="0" smtClean="0"/>
              <a:t>harger</a:t>
            </a:r>
          </a:p>
          <a:p>
            <a:endParaRPr lang="en-US" sz="6000" b="1" dirty="0" smtClean="0"/>
          </a:p>
          <a:p>
            <a:r>
              <a:rPr lang="en-US" sz="6000" b="1" dirty="0" err="1" smtClean="0"/>
              <a:t>Sunking</a:t>
            </a:r>
            <a:r>
              <a:rPr lang="en-US" sz="6000" b="1" dirty="0" smtClean="0"/>
              <a:t> Pico</a:t>
            </a:r>
          </a:p>
          <a:p>
            <a:endParaRPr lang="en-US" sz="6000" b="1" dirty="0" smtClean="0"/>
          </a:p>
          <a:p>
            <a:endParaRPr lang="en-US" sz="6000" b="1" dirty="0" smtClean="0"/>
          </a:p>
          <a:p>
            <a:r>
              <a:rPr lang="en-US" sz="6000" b="1" dirty="0" err="1" smtClean="0"/>
              <a:t>Ifitech</a:t>
            </a:r>
            <a:r>
              <a:rPr lang="en-US" sz="6000" b="1" dirty="0" smtClean="0"/>
              <a:t> Solar Security Lamps</a:t>
            </a:r>
          </a:p>
          <a:p>
            <a:endParaRPr lang="en-US" sz="6000" b="1" dirty="0" smtClean="0"/>
          </a:p>
          <a:p>
            <a:r>
              <a:rPr lang="en-US" sz="6000" b="1" dirty="0" err="1" smtClean="0"/>
              <a:t>Glightz</a:t>
            </a:r>
            <a:r>
              <a:rPr lang="en-US" sz="6000" b="1" dirty="0" smtClean="0"/>
              <a:t> LED Lights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5" t="8677" r="3538" b="8677"/>
          <a:stretch/>
        </p:blipFill>
        <p:spPr>
          <a:xfrm>
            <a:off x="3168148" y="1517787"/>
            <a:ext cx="1741611" cy="10419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18" y="2674226"/>
            <a:ext cx="1258311" cy="12583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18" b="24026"/>
          <a:stretch/>
        </p:blipFill>
        <p:spPr>
          <a:xfrm>
            <a:off x="2872197" y="5373637"/>
            <a:ext cx="1522487" cy="86409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1" t="22369" r="16990" b="17151"/>
          <a:stretch/>
        </p:blipFill>
        <p:spPr>
          <a:xfrm>
            <a:off x="3949817" y="4630172"/>
            <a:ext cx="723790" cy="68569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8459" y="4586685"/>
            <a:ext cx="713234" cy="7726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0" r="24800" b="14721"/>
          <a:stretch/>
        </p:blipFill>
        <p:spPr>
          <a:xfrm>
            <a:off x="2581809" y="3815212"/>
            <a:ext cx="591901" cy="1082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2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56992"/>
            <a:ext cx="9144000" cy="350100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51521" y="4123727"/>
            <a:ext cx="8565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PARTNERSHIPS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FB_IMG_1467852964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421" y="0"/>
            <a:ext cx="91157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25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Contents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343398"/>
          </a:xfrm>
          <a:ln>
            <a:solidFill>
              <a:srgbClr val="92D05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en-US" sz="2300" dirty="0">
                <a:cs typeface="Arial" panose="020B0604020202020204" pitchFamily="34" charset="0"/>
              </a:rPr>
              <a:t>About Greenassets.in</a:t>
            </a:r>
          </a:p>
          <a:p>
            <a:pPr>
              <a:lnSpc>
                <a:spcPct val="150000"/>
              </a:lnSpc>
            </a:pPr>
            <a:r>
              <a:rPr lang="en-US" altLang="en-US" sz="2300" dirty="0">
                <a:cs typeface="Arial" panose="020B0604020202020204" pitchFamily="34" charset="0"/>
              </a:rPr>
              <a:t>Why invest in CSR?</a:t>
            </a:r>
          </a:p>
          <a:p>
            <a:pPr>
              <a:lnSpc>
                <a:spcPct val="150000"/>
              </a:lnSpc>
            </a:pPr>
            <a:r>
              <a:rPr lang="en-US" altLang="en-US" sz="2300" dirty="0">
                <a:cs typeface="Arial" panose="020B0604020202020204" pitchFamily="34" charset="0"/>
              </a:rPr>
              <a:t>The Greenassets.in </a:t>
            </a:r>
            <a:r>
              <a:rPr lang="en-US" altLang="en-US" sz="2300" dirty="0">
                <a:solidFill>
                  <a:schemeClr val="accent3"/>
                </a:solidFill>
                <a:cs typeface="Arial" panose="020B0604020202020204" pitchFamily="34" charset="0"/>
              </a:rPr>
              <a:t>ADOPT </a:t>
            </a:r>
            <a:r>
              <a:rPr lang="en-US" altLang="en-US" sz="2300" dirty="0">
                <a:cs typeface="Arial" panose="020B0604020202020204" pitchFamily="34" charset="0"/>
              </a:rPr>
              <a:t>program - why choose it?</a:t>
            </a:r>
          </a:p>
          <a:p>
            <a:pPr>
              <a:lnSpc>
                <a:spcPct val="150000"/>
              </a:lnSpc>
            </a:pPr>
            <a:r>
              <a:rPr lang="en-US" altLang="en-US" sz="2300" dirty="0">
                <a:solidFill>
                  <a:schemeClr val="accent3"/>
                </a:solidFill>
                <a:cs typeface="Arial" panose="020B0604020202020204" pitchFamily="34" charset="0"/>
              </a:rPr>
              <a:t>ADOPT</a:t>
            </a:r>
            <a:r>
              <a:rPr lang="en-US" altLang="en-US" sz="2300" dirty="0">
                <a:cs typeface="Arial" panose="020B0604020202020204" pitchFamily="34" charset="0"/>
              </a:rPr>
              <a:t> program: Benefits and Returns</a:t>
            </a:r>
          </a:p>
          <a:p>
            <a:pPr>
              <a:lnSpc>
                <a:spcPct val="150000"/>
              </a:lnSpc>
            </a:pPr>
            <a:r>
              <a:rPr lang="en-US" altLang="en-US" sz="2300" dirty="0">
                <a:cs typeface="Arial" panose="020B0604020202020204" pitchFamily="34" charset="0"/>
              </a:rPr>
              <a:t>Technical &amp; Program Tie-ups</a:t>
            </a:r>
          </a:p>
          <a:p>
            <a:pPr>
              <a:lnSpc>
                <a:spcPct val="150000"/>
              </a:lnSpc>
            </a:pPr>
            <a:r>
              <a:rPr lang="en-US" altLang="en-US" sz="2300" dirty="0">
                <a:cs typeface="Arial" panose="020B0604020202020204" pitchFamily="34" charset="0"/>
              </a:rPr>
              <a:t>CSR Implementation Framework</a:t>
            </a:r>
          </a:p>
          <a:p>
            <a:pPr>
              <a:lnSpc>
                <a:spcPct val="150000"/>
              </a:lnSpc>
            </a:pPr>
            <a:r>
              <a:rPr lang="en-US" altLang="en-US" sz="2300" dirty="0" smtClean="0">
                <a:cs typeface="Arial" panose="020B0604020202020204" pitchFamily="34" charset="0"/>
              </a:rPr>
              <a:t>CSR Investments </a:t>
            </a:r>
            <a:endParaRPr lang="en-US" altLang="en-US" sz="23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65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Greenassets.in has 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partnerships with </a:t>
            </a:r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following NGO’s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, Govt</a:t>
            </a:r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Institutions &amp; Foundations: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21696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dirty="0" err="1" smtClean="0"/>
              <a:t>Aasra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Trust </a:t>
            </a:r>
            <a:r>
              <a:rPr lang="en-US" altLang="en-US" sz="2000" dirty="0" smtClean="0">
                <a:hlinkClick r:id="rId3"/>
              </a:rPr>
              <a:t>www.aasraatrust.org</a:t>
            </a:r>
            <a:endParaRPr lang="en-US" altLang="en-US" sz="2000" dirty="0"/>
          </a:p>
          <a:p>
            <a:pPr>
              <a:lnSpc>
                <a:spcPct val="150000"/>
              </a:lnSpc>
            </a:pPr>
            <a:r>
              <a:rPr lang="en-US" altLang="en-US" sz="2000" dirty="0" err="1" smtClean="0"/>
              <a:t>Eshitas</a:t>
            </a:r>
            <a:r>
              <a:rPr lang="en-US" altLang="en-US" sz="2000" dirty="0" smtClean="0"/>
              <a:t> </a:t>
            </a:r>
            <a:r>
              <a:rPr lang="en-US" altLang="en-US" sz="2000" dirty="0"/>
              <a:t>Welfare Foundation </a:t>
            </a:r>
            <a:r>
              <a:rPr lang="en-US" altLang="en-US" sz="2000" dirty="0" smtClean="0">
                <a:hlinkClick r:id="rId4"/>
              </a:rPr>
              <a:t>www.eshita.org</a:t>
            </a:r>
            <a:endParaRPr lang="en-US" altLang="en-US" sz="2000" dirty="0"/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The </a:t>
            </a:r>
            <a:r>
              <a:rPr lang="en-US" altLang="en-US" sz="2000" dirty="0"/>
              <a:t>Hans Foundation </a:t>
            </a:r>
            <a:r>
              <a:rPr lang="en-US" altLang="en-US" sz="2000" dirty="0">
                <a:hlinkClick r:id="rId5"/>
              </a:rPr>
              <a:t>www.thehansfoundation.org</a:t>
            </a:r>
            <a:endParaRPr lang="en-US" altLang="en-US" sz="2000" dirty="0"/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Forest </a:t>
            </a:r>
            <a:r>
              <a:rPr lang="en-US" altLang="en-US" sz="2000" dirty="0"/>
              <a:t>Research Institute </a:t>
            </a:r>
            <a:r>
              <a:rPr lang="en-US" altLang="en-US" sz="2000" dirty="0">
                <a:hlinkClick r:id="rId6"/>
              </a:rPr>
              <a:t>www.fri.icfre.gov.in</a:t>
            </a:r>
            <a:endParaRPr lang="en-US" altLang="en-US" sz="2000" dirty="0"/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UDAI </a:t>
            </a:r>
            <a:r>
              <a:rPr lang="en-US" altLang="en-US" sz="2000" dirty="0"/>
              <a:t>Foundation  </a:t>
            </a:r>
            <a:r>
              <a:rPr lang="en-US" altLang="en-US" sz="2000" dirty="0">
                <a:hlinkClick r:id="rId7"/>
              </a:rPr>
              <a:t>www.udaifoundation.org</a:t>
            </a:r>
            <a:endParaRPr lang="en-US" altLang="en-US" sz="2000" dirty="0" smtClean="0"/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Nagar </a:t>
            </a:r>
            <a:r>
              <a:rPr lang="en-US" altLang="en-US" sz="2000" dirty="0" err="1" smtClean="0"/>
              <a:t>Nigams</a:t>
            </a:r>
            <a:r>
              <a:rPr lang="en-US" altLang="en-US" sz="2000" dirty="0" smtClean="0"/>
              <a:t> of Dehradun, </a:t>
            </a:r>
            <a:r>
              <a:rPr lang="en-US" altLang="en-US" sz="2000" dirty="0" err="1" smtClean="0"/>
              <a:t>Kashipur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Roorkee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Haldwani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Bageshwar</a:t>
            </a:r>
            <a:r>
              <a:rPr lang="en-US" altLang="en-US" sz="2000" dirty="0" smtClean="0"/>
              <a:t>, </a:t>
            </a:r>
            <a:r>
              <a:rPr lang="en-US" altLang="en-US" sz="2000" dirty="0" err="1" smtClean="0"/>
              <a:t>Haridwar</a:t>
            </a:r>
            <a:r>
              <a:rPr lang="en-US" altLang="en-US" sz="2000" dirty="0" smtClean="0"/>
              <a:t> and other towns in Uttarakhand</a:t>
            </a:r>
          </a:p>
          <a:p>
            <a:pPr>
              <a:lnSpc>
                <a:spcPct val="150000"/>
              </a:lnSpc>
            </a:pPr>
            <a:r>
              <a:rPr lang="en-US" altLang="en-US" sz="2000" dirty="0" smtClean="0"/>
              <a:t>Gram </a:t>
            </a:r>
            <a:r>
              <a:rPr lang="en-US" altLang="en-US" sz="2000" dirty="0" err="1" smtClean="0"/>
              <a:t>Panchayats</a:t>
            </a:r>
            <a:r>
              <a:rPr lang="en-US" altLang="en-US" sz="2000" dirty="0" smtClean="0"/>
              <a:t> and ‘Van’ </a:t>
            </a:r>
            <a:r>
              <a:rPr lang="en-US" altLang="en-US" sz="2000" dirty="0" err="1" smtClean="0"/>
              <a:t>Panchayats</a:t>
            </a:r>
            <a:r>
              <a:rPr lang="en-US" altLang="en-US" sz="2000" dirty="0" smtClean="0"/>
              <a:t> of ‘last mile villages’ across Uttarakhand </a:t>
            </a:r>
            <a:endParaRPr lang="en-US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1978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56992"/>
            <a:ext cx="9144000" cy="3501008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251521" y="4123727"/>
            <a:ext cx="8565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CSR FRAMEWORK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FB_IMG_1467852964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421" y="0"/>
            <a:ext cx="91157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50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3" t="17778" r="-2403"/>
          <a:stretch>
            <a:fillRect/>
          </a:stretch>
        </p:blipFill>
        <p:spPr bwMode="auto">
          <a:xfrm>
            <a:off x="1403649" y="116632"/>
            <a:ext cx="6701359" cy="590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FB_IMG_1467852964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0227" y="6168112"/>
            <a:ext cx="671814" cy="68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49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84376"/>
            <a:ext cx="9144000" cy="350100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27258" y="4497597"/>
            <a:ext cx="8565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 </a:t>
            </a:r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INVESTMENTS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FB_IMG_1467852964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421" y="0"/>
            <a:ext cx="91157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0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GREENASSETS.IN CSR 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 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 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UNDERPRIVILEDGED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42318"/>
            <a:ext cx="2304256" cy="25346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04"/>
          <a:stretch/>
        </p:blipFill>
        <p:spPr>
          <a:xfrm>
            <a:off x="5652120" y="3962400"/>
            <a:ext cx="2699616" cy="2501000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2514598"/>
          </a:xfrm>
        </p:spPr>
        <p:txBody>
          <a:bodyPr>
            <a:normAutofit lnSpcReduction="10000"/>
          </a:bodyPr>
          <a:lstStyle/>
          <a:p>
            <a:pPr marL="0" lvl="0" indent="0"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Brighten the life of a poor child or woman by providing them a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Sunking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Pico Solar Lamp with a 2 year replacement warranty for Rs.499/- per person</a:t>
            </a:r>
          </a:p>
          <a:p>
            <a:pPr marL="0" lvl="0" indent="0" algn="ctr" fontAlgn="ctr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0" lvl="0" indent="0"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OR</a:t>
            </a:r>
          </a:p>
          <a:p>
            <a:pPr marL="0" lvl="0" indent="0" algn="ctr" fontAlgn="ctr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b="1" dirty="0" smtClean="0">
              <a:solidFill>
                <a:srgbClr val="000000"/>
              </a:solidFill>
              <a:latin typeface="Arial" charset="0"/>
              <a:ea typeface="ＭＳ Ｐゴシック" charset="-128"/>
            </a:endParaRPr>
          </a:p>
          <a:p>
            <a:pPr marL="0" lvl="0" indent="0" algn="ctr" font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Provide a brighter </a:t>
            </a:r>
            <a:r>
              <a:rPr lang="en-US" altLang="en-US" sz="2000" b="1" dirty="0" err="1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Sunking</a:t>
            </a:r>
            <a:r>
              <a:rPr lang="en-US" altLang="en-US" sz="2000" b="1" dirty="0" smtClean="0">
                <a:solidFill>
                  <a:srgbClr val="000000"/>
                </a:solidFill>
                <a:latin typeface="Arial" charset="0"/>
                <a:ea typeface="ＭＳ Ｐゴシック" charset="-128"/>
              </a:rPr>
              <a:t> All Night portable study lamp with USB charger for Rs.1,899/- per person </a:t>
            </a:r>
            <a:endParaRPr lang="en-US" altLang="en-US" sz="2000" b="1" dirty="0" smtClean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  <a:p>
            <a:pPr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6505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GREENASSETS.IN CSR 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</a:t>
            </a:r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ADOPT 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HOME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6686669"/>
              </p:ext>
            </p:extLst>
          </p:nvPr>
        </p:nvGraphicFramePr>
        <p:xfrm>
          <a:off x="457201" y="1816227"/>
          <a:ext cx="8219255" cy="3268959"/>
        </p:xfrm>
        <a:graphic>
          <a:graphicData uri="http://schemas.openxmlformats.org/drawingml/2006/table">
            <a:tbl>
              <a:tblPr/>
              <a:tblGrid>
                <a:gridCol w="1027407"/>
                <a:gridCol w="1027407"/>
                <a:gridCol w="1027407"/>
                <a:gridCol w="1027407"/>
                <a:gridCol w="1027407"/>
                <a:gridCol w="369867"/>
                <a:gridCol w="657540"/>
                <a:gridCol w="410962"/>
                <a:gridCol w="203692"/>
                <a:gridCol w="1440159"/>
              </a:tblGrid>
              <a:tr h="532891">
                <a:tc gridSpan="10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Provide clean energy and a clean environment to a family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303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3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93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S.NO</a:t>
                      </a: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.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PRODUCTS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QUANTITY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MRP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2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SUNKING ALL NIGHT SOLAR LANTERN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1,899/-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6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SUNKING HOME 120 (3 LIGHT + MOBILE CHARGER SOLAR SYSTEM)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6,999/-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0344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 COST TOILET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4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16,000/-</a:t>
                      </a: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3289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24,898 per home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4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274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86800" cy="1143000"/>
          </a:xfrm>
        </p:spPr>
        <p:txBody>
          <a:bodyPr>
            <a:normAutofit/>
          </a:bodyPr>
          <a:lstStyle/>
          <a:p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GREENASSETS.IN CSR 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</a:t>
            </a:r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</a:t>
            </a:r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ADOPT 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 INSTITUTION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353376"/>
              </p:ext>
            </p:extLst>
          </p:nvPr>
        </p:nvGraphicFramePr>
        <p:xfrm>
          <a:off x="395536" y="1628801"/>
          <a:ext cx="8424936" cy="3674940"/>
        </p:xfrm>
        <a:graphic>
          <a:graphicData uri="http://schemas.openxmlformats.org/drawingml/2006/table">
            <a:tbl>
              <a:tblPr/>
              <a:tblGrid>
                <a:gridCol w="1053117"/>
                <a:gridCol w="44450"/>
                <a:gridCol w="1008667"/>
                <a:gridCol w="1053117"/>
                <a:gridCol w="1008667"/>
                <a:gridCol w="44450"/>
                <a:gridCol w="1008667"/>
                <a:gridCol w="44450"/>
                <a:gridCol w="1053117"/>
                <a:gridCol w="1053117"/>
                <a:gridCol w="1053117"/>
              </a:tblGrid>
              <a:tr h="166062"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Provide clean energy and waste management facilities to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an underdeveloped institution</a:t>
                      </a: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50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50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50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S.NO.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PRODUCTS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QUANTITY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COST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4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SUNKING HOME 120  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13,998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50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SMART BIN 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6,600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4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SOLAR LED STREET LIGHT (12W)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40,000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5018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  <a:cs typeface="Arial" charset="0"/>
                        </a:rPr>
                        <a:t>LOW COST TOILET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66,000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39736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INSTALLATION AND ANNUAL MAINTAINENCE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23,400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409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      1,49,998/-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0167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GREENASSETS.IN CSR PROJECT –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ADOPT A VILLAGE</a:t>
            </a:r>
            <a:endParaRPr lang="en-IN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3017509"/>
              </p:ext>
            </p:extLst>
          </p:nvPr>
        </p:nvGraphicFramePr>
        <p:xfrm>
          <a:off x="233364" y="1524000"/>
          <a:ext cx="8682036" cy="3549931"/>
        </p:xfrm>
        <a:graphic>
          <a:graphicData uri="http://schemas.openxmlformats.org/drawingml/2006/table">
            <a:tbl>
              <a:tblPr/>
              <a:tblGrid>
                <a:gridCol w="990600"/>
                <a:gridCol w="1347314"/>
                <a:gridCol w="1168957"/>
                <a:gridCol w="1168957"/>
                <a:gridCol w="1003768"/>
                <a:gridCol w="526884"/>
                <a:gridCol w="34925"/>
                <a:gridCol w="53585"/>
                <a:gridCol w="1168957"/>
                <a:gridCol w="225258"/>
                <a:gridCol w="992831"/>
              </a:tblGrid>
              <a:tr h="485667">
                <a:tc gridSpan="1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INTEGRATED SOLUTION 1</a:t>
                      </a:r>
                      <a:endParaRPr kumimoji="0" lang="en-US" alt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</a:tr>
              <a:tr h="267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7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7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S.NO.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PRODUCTS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QUANTITY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COST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5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7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INTEGRATED SOLAR LED STREET LIGHTS </a:t>
                      </a: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(32 W) WITH 5 MTR. POLES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3,10,000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7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LOW COST TOILETS (FRP CABIN +IC + MARBLE FLOOR + FITTINGS + SOLAR LIGHT + TWIN PIT) 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 horzOverflow="overflow"/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86,000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75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6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SMARTBINS FOR ORGANIC WASTE DISPOSAL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52,000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7581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COLLECTION DRUMS FOR RECYCLABLE WASTE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-128"/>
                        </a:rPr>
                        <a:t>10,000</a:t>
                      </a: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62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INSTALLATION AND ANNUAL MAINITAINENCE 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41,990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56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TOTAL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 </a:t>
                      </a:r>
                      <a:endParaRPr kumimoji="0" lang="en-US" altLang="en-US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4,99,990/-</a:t>
                      </a:r>
                      <a:endParaRPr kumimoji="0" lang="en-US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</a:txBody>
                  <a:tcPr marL="9525" marR="9525" marT="9525" marB="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3568" y="5334000"/>
            <a:ext cx="8153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/>
              <a:t>Suitable for a village / hamlet having 25 – 50 homes with around 150-200 residents. We can also deliver customized solutions for larger villages of up to 500 homes. 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9819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GREENASSETS.IN CSR 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PROJECT –</a:t>
            </a:r>
            <a:r>
              <a:rPr lang="e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ADOPT A VILLAGE</a:t>
            </a:r>
            <a:endParaRPr lang="en-I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3132761"/>
              </p:ext>
            </p:extLst>
          </p:nvPr>
        </p:nvGraphicFramePr>
        <p:xfrm>
          <a:off x="252974" y="1567926"/>
          <a:ext cx="8820470" cy="4574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56716"/>
                <a:gridCol w="756716"/>
                <a:gridCol w="1891790"/>
                <a:gridCol w="2920452"/>
                <a:gridCol w="1501607"/>
                <a:gridCol w="993189"/>
              </a:tblGrid>
              <a:tr h="172588"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INTEGRATED SOLUTION 2</a:t>
                      </a:r>
                      <a:endParaRPr kumimoji="0" lang="en-US" altLang="en-US" sz="18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charset="0"/>
                        <a:ea typeface="ＭＳ Ｐゴシック" charset="-128"/>
                      </a:endParaRPr>
                    </a:p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S.NO.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PRODUCTS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QUANTITY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MRP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  <a:tr h="2838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SOLAR PV PANELS SYSYTEM (6KW)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SOLAR PANEL FORM EMMVEE (250 W ) 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24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432,000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BATTERY BANK (48V, 600Ah)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200,000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INVERTER (6.25 KW)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300,000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4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WIRES AND OTHER ACCESSORIES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30,000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5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INSTALLATION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22,600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  <a:tr h="187202"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6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 smtClean="0">
                          <a:effectLst/>
                        </a:rPr>
                        <a:t>CONSULTING </a:t>
                      </a:r>
                      <a:r>
                        <a:rPr lang="en-US" sz="1200" b="1" u="none" strike="noStrike" dirty="0">
                          <a:effectLst/>
                        </a:rPr>
                        <a:t>CHARGES (Include 1 year annual maintenance)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25,400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2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SMART BINS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>
                          <a:effectLst/>
                        </a:rPr>
                        <a:t>100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180,000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3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INTEGRATED SOLAR STREET LIGHHT (12W)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</a:tr>
              <a:tr h="283866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ALL IN ONE STREET LIGHT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420,000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METAL POLE (7M)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20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60,000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INSTALLATION AND ANNUAL MAINTENANCE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 smtClean="0">
                          <a:effectLst/>
                        </a:rPr>
                        <a:t>15,000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4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BIO-TOILET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 dirty="0">
                          <a:effectLst/>
                        </a:rPr>
                        <a:t>DIGESTER TANK (10000 LT) (BFE-200)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472,000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2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PRE FABRICATED CABIN WITH 10 SEATER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1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327,600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>
                          <a:effectLst/>
                        </a:rPr>
                        <a:t>3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INSTALLATION AND ANNUAL MAINTENANCE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15,400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  <a:tr h="172588"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  <a:tr h="28386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TOTAL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>
                          <a:effectLst/>
                        </a:rPr>
                        <a:t> </a:t>
                      </a:r>
                      <a:endParaRPr lang="en-US" sz="12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u="none" strike="noStrike" dirty="0">
                          <a:effectLst/>
                        </a:rPr>
                        <a:t> 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u="none" strike="noStrike" dirty="0" smtClean="0">
                          <a:effectLst/>
                        </a:rPr>
                        <a:t>25,00,000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704" marR="8704" marT="8704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542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84376"/>
            <a:ext cx="9144000" cy="350100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327258" y="3645026"/>
            <a:ext cx="856522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endParaRPr lang="en-US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Picture 8" descr="FB_IMG_14678529640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9693" y="332656"/>
            <a:ext cx="2664615" cy="2736304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610394" y="4384788"/>
            <a:ext cx="7886700" cy="1500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en-US" sz="1800" u="sng" dirty="0" smtClean="0">
                <a:solidFill>
                  <a:schemeClr val="bg1"/>
                </a:solidFill>
              </a:rPr>
              <a:t>Contact:</a:t>
            </a:r>
          </a:p>
          <a:p>
            <a:pPr algn="l"/>
            <a:r>
              <a:rPr lang="en-US" altLang="en-US" sz="1800" dirty="0" err="1" smtClean="0">
                <a:solidFill>
                  <a:schemeClr val="bg1"/>
                </a:solidFill>
              </a:rPr>
              <a:t>Romik</a:t>
            </a:r>
            <a:r>
              <a:rPr lang="en-US" altLang="en-US" sz="1800" dirty="0" smtClean="0">
                <a:solidFill>
                  <a:schemeClr val="bg1"/>
                </a:solidFill>
              </a:rPr>
              <a:t> Rai, Partner &amp; CEO </a:t>
            </a:r>
          </a:p>
          <a:p>
            <a:pPr algn="l"/>
            <a:r>
              <a:rPr lang="en-US" altLang="en-US" sz="1800" dirty="0" smtClean="0">
                <a:solidFill>
                  <a:schemeClr val="bg1"/>
                </a:solidFill>
              </a:rPr>
              <a:t>+</a:t>
            </a:r>
            <a:r>
              <a:rPr lang="en-US" altLang="en-US" sz="1800" dirty="0" smtClean="0">
                <a:solidFill>
                  <a:schemeClr val="bg1"/>
                </a:solidFill>
              </a:rPr>
              <a:t>91-8954023000 </a:t>
            </a:r>
            <a:r>
              <a:rPr lang="en-US" altLang="en-US" sz="1800" dirty="0" smtClean="0">
                <a:solidFill>
                  <a:schemeClr val="bg1"/>
                </a:solidFill>
              </a:rPr>
              <a:t>| </a:t>
            </a:r>
            <a:r>
              <a:rPr lang="en-US" altLang="en-US" sz="1800" dirty="0" smtClean="0">
                <a:solidFill>
                  <a:schemeClr val="bg1"/>
                </a:solidFill>
              </a:rPr>
              <a:t>greenassets.in@gmail.com</a:t>
            </a:r>
            <a:endParaRPr lang="en-US" altLang="en-US" sz="18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6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About Greenassets.in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15406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en-US" altLang="en-US" sz="2300" dirty="0" smtClean="0"/>
              <a:t>Greenassets.in </a:t>
            </a:r>
            <a:r>
              <a:rPr lang="en-US" altLang="en-US" sz="2300" dirty="0"/>
              <a:t>promotes clean energy, waste management and eco friendly products</a:t>
            </a:r>
            <a:r>
              <a:rPr lang="en-US" altLang="en-US" sz="2300" dirty="0" smtClean="0"/>
              <a:t>.</a:t>
            </a:r>
            <a:endParaRPr lang="en-US" altLang="en-US" sz="2300" dirty="0"/>
          </a:p>
          <a:p>
            <a:r>
              <a:rPr lang="en-US" altLang="en-US" sz="2300" dirty="0"/>
              <a:t>We are a </a:t>
            </a:r>
            <a:r>
              <a:rPr lang="en-US" altLang="en-US" sz="2300" dirty="0" smtClean="0"/>
              <a:t>partnership startup based </a:t>
            </a:r>
            <a:r>
              <a:rPr lang="en-US" altLang="en-US" sz="2300" dirty="0"/>
              <a:t>out of Dehradun, Uttarakhand since inception in 2014</a:t>
            </a:r>
            <a:r>
              <a:rPr lang="en-US" altLang="en-US" sz="2300" dirty="0" smtClean="0"/>
              <a:t>.</a:t>
            </a:r>
            <a:endParaRPr lang="en-US" altLang="en-US" sz="2300" dirty="0"/>
          </a:p>
          <a:p>
            <a:r>
              <a:rPr lang="en-US" altLang="en-US" sz="2300" dirty="0"/>
              <a:t>We have worked on a few impactful projects such as: </a:t>
            </a:r>
            <a:r>
              <a:rPr lang="en-US" altLang="en-US" sz="2300" dirty="0" err="1"/>
              <a:t>SolarMills</a:t>
            </a:r>
            <a:r>
              <a:rPr lang="en-US" altLang="en-US" sz="2300" dirty="0"/>
              <a:t> for Forest Department (Govt. of Uttarakhand), Solar Installations at Ganga Maki Handloom Unit , Waste Management solutions at </a:t>
            </a:r>
            <a:r>
              <a:rPr lang="en-US" altLang="en-US" sz="2300" dirty="0" err="1" smtClean="0"/>
              <a:t>Wynberg</a:t>
            </a:r>
            <a:r>
              <a:rPr lang="en-US" altLang="en-US" sz="2300" dirty="0" smtClean="0"/>
              <a:t> </a:t>
            </a:r>
            <a:r>
              <a:rPr lang="en-US" altLang="en-US" sz="2300" dirty="0"/>
              <a:t>Allen School, Hotel </a:t>
            </a:r>
            <a:r>
              <a:rPr lang="en-US" altLang="en-US" sz="2300" dirty="0" err="1"/>
              <a:t>Madhuban</a:t>
            </a:r>
            <a:r>
              <a:rPr lang="en-US" altLang="en-US" sz="2300" dirty="0"/>
              <a:t> in Dehradun, St. Georges </a:t>
            </a:r>
            <a:r>
              <a:rPr lang="en-US" altLang="en-US" sz="2300" dirty="0" err="1"/>
              <a:t>Mussoorie</a:t>
            </a:r>
            <a:r>
              <a:rPr lang="en-US" altLang="en-US" sz="2300" dirty="0" smtClean="0"/>
              <a:t>.</a:t>
            </a:r>
            <a:endParaRPr lang="en-US" altLang="en-US" sz="2300" dirty="0"/>
          </a:p>
          <a:p>
            <a:r>
              <a:rPr lang="en-US" altLang="en-US" sz="2300" dirty="0"/>
              <a:t>We are </a:t>
            </a:r>
            <a:r>
              <a:rPr lang="en-US" altLang="en-US" sz="2300" dirty="0" smtClean="0"/>
              <a:t>in talks </a:t>
            </a:r>
            <a:r>
              <a:rPr lang="en-US" altLang="en-US" sz="2300" dirty="0"/>
              <a:t>with leading foundations and NGO’s </a:t>
            </a:r>
            <a:r>
              <a:rPr lang="en-US" altLang="en-US" sz="2300" dirty="0" smtClean="0"/>
              <a:t>in helping them provide social </a:t>
            </a:r>
            <a:r>
              <a:rPr lang="en-US" altLang="en-US" sz="2300" dirty="0"/>
              <a:t>infrastructure </a:t>
            </a:r>
            <a:r>
              <a:rPr lang="en-US" altLang="en-US" sz="2300" dirty="0" smtClean="0"/>
              <a:t>via clean energy &amp; waste management programs to </a:t>
            </a:r>
            <a:r>
              <a:rPr lang="en-US" altLang="en-US" sz="2300" dirty="0"/>
              <a:t>local </a:t>
            </a:r>
            <a:r>
              <a:rPr lang="en-US" altLang="en-US" sz="2300" dirty="0" smtClean="0"/>
              <a:t>communities and villages.</a:t>
            </a:r>
            <a:endParaRPr lang="en-US" altLang="en-US" sz="2300" dirty="0"/>
          </a:p>
        </p:txBody>
      </p:sp>
    </p:spTree>
    <p:extLst>
      <p:ext uri="{BB962C8B-B14F-4D97-AF65-F5344CB8AC3E}">
        <p14:creationId xmlns:p14="http://schemas.microsoft.com/office/powerpoint/2010/main" val="217451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Why invest in CSR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90998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300" dirty="0"/>
              <a:t>Opportunity to show consumers a brands human </a:t>
            </a:r>
            <a:r>
              <a:rPr lang="en-US" altLang="en-US" sz="2300" dirty="0" smtClean="0"/>
              <a:t>face.</a:t>
            </a:r>
            <a:endParaRPr lang="en-US" altLang="en-US" sz="2300" dirty="0"/>
          </a:p>
          <a:p>
            <a:pPr>
              <a:lnSpc>
                <a:spcPct val="150000"/>
              </a:lnSpc>
            </a:pPr>
            <a:r>
              <a:rPr lang="en-US" altLang="en-US" sz="2300" dirty="0" smtClean="0"/>
              <a:t>Better </a:t>
            </a:r>
            <a:r>
              <a:rPr lang="en-US" altLang="en-US" sz="2300" dirty="0"/>
              <a:t>reputation management with internal and external </a:t>
            </a:r>
            <a:r>
              <a:rPr lang="en-US" altLang="en-US" sz="2300" dirty="0" smtClean="0"/>
              <a:t>stakeholders.</a:t>
            </a:r>
            <a:endParaRPr lang="en-US" altLang="en-US" sz="2300" dirty="0"/>
          </a:p>
          <a:p>
            <a:pPr>
              <a:lnSpc>
                <a:spcPct val="150000"/>
              </a:lnSpc>
            </a:pPr>
            <a:r>
              <a:rPr lang="en-US" altLang="en-US" sz="2300" dirty="0"/>
              <a:t>Create a unique value proposition with </a:t>
            </a:r>
            <a:r>
              <a:rPr lang="en-US" altLang="en-US" sz="2300" dirty="0" smtClean="0"/>
              <a:t>advocates. </a:t>
            </a:r>
            <a:endParaRPr lang="en-US" altLang="en-US" sz="2300" dirty="0"/>
          </a:p>
          <a:p>
            <a:pPr>
              <a:lnSpc>
                <a:spcPct val="150000"/>
              </a:lnSpc>
            </a:pPr>
            <a:r>
              <a:rPr lang="en-US" altLang="en-US" sz="2300" dirty="0"/>
              <a:t>Create positive impact &amp; </a:t>
            </a:r>
            <a:r>
              <a:rPr lang="en-US" altLang="en-US" sz="2300" dirty="0" smtClean="0"/>
              <a:t>word of mouth.</a:t>
            </a:r>
            <a:endParaRPr lang="en-US" altLang="en-US" sz="2300" dirty="0"/>
          </a:p>
          <a:p>
            <a:pPr>
              <a:lnSpc>
                <a:spcPct val="150000"/>
              </a:lnSpc>
            </a:pPr>
            <a:r>
              <a:rPr lang="en-US" altLang="en-US" sz="2300" dirty="0"/>
              <a:t>Create visible brand salience that has a </a:t>
            </a:r>
            <a:r>
              <a:rPr lang="en-US" altLang="en-US" sz="2300" dirty="0" smtClean="0"/>
              <a:t>longer </a:t>
            </a:r>
            <a:r>
              <a:rPr lang="en-US" altLang="en-US" sz="2300" dirty="0"/>
              <a:t>shelf </a:t>
            </a:r>
            <a:r>
              <a:rPr lang="en-US" altLang="en-US" sz="2300" dirty="0" smtClean="0"/>
              <a:t>life than other marketing initiatives.</a:t>
            </a:r>
            <a:endParaRPr lang="en-US" altLang="en-US" sz="2300" dirty="0"/>
          </a:p>
        </p:txBody>
      </p:sp>
    </p:spTree>
    <p:extLst>
      <p:ext uri="{BB962C8B-B14F-4D97-AF65-F5344CB8AC3E}">
        <p14:creationId xmlns:p14="http://schemas.microsoft.com/office/powerpoint/2010/main" val="120672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1143000"/>
          </a:xfrm>
        </p:spPr>
        <p:txBody>
          <a:bodyPr>
            <a:noAutofit/>
          </a:bodyPr>
          <a:lstStyle/>
          <a:p>
            <a:r>
              <a:rPr lang="en-IN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IN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Indian CSR clause requires 2% of profit spending on these government approved development areas: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343398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r>
              <a:rPr lang="en-US" altLang="en-US" sz="2300" dirty="0"/>
              <a:t>Eradicating extreme hunger and poverty;</a:t>
            </a:r>
          </a:p>
          <a:p>
            <a:r>
              <a:rPr lang="en-US" altLang="en-US" sz="2300" dirty="0"/>
              <a:t>Promotion of education;</a:t>
            </a:r>
          </a:p>
          <a:p>
            <a:r>
              <a:rPr lang="en-US" altLang="en-US" sz="2300" dirty="0"/>
              <a:t>Promoting gender equality and empowering women;</a:t>
            </a:r>
          </a:p>
          <a:p>
            <a:r>
              <a:rPr lang="en-US" altLang="en-US" sz="2300" dirty="0"/>
              <a:t>Reducing child mortality and improving maternal </a:t>
            </a:r>
            <a:r>
              <a:rPr lang="en-US" altLang="en-US" sz="2300" dirty="0" smtClean="0"/>
              <a:t>health</a:t>
            </a:r>
            <a:r>
              <a:rPr lang="en-US" altLang="en-US" sz="2300" dirty="0"/>
              <a:t>;</a:t>
            </a:r>
          </a:p>
          <a:p>
            <a:r>
              <a:rPr lang="en-US" altLang="en-US" sz="2300" dirty="0"/>
              <a:t>Combating HIV, AIDS, malaria and other diseases;</a:t>
            </a:r>
          </a:p>
          <a:p>
            <a:r>
              <a:rPr lang="en-US" altLang="en-US" sz="2300" dirty="0"/>
              <a:t>Ensuring environmental sustainability;</a:t>
            </a:r>
          </a:p>
          <a:p>
            <a:r>
              <a:rPr lang="en-US" altLang="en-US" sz="2300" dirty="0"/>
              <a:t>Employment-enhancing vocational skills;</a:t>
            </a:r>
          </a:p>
          <a:p>
            <a:r>
              <a:rPr lang="en-US" altLang="en-US" sz="2300" dirty="0"/>
              <a:t>Social business projects;</a:t>
            </a:r>
          </a:p>
          <a:p>
            <a:r>
              <a:rPr lang="en-US" altLang="en-US" sz="2300" dirty="0"/>
              <a:t>Contribution to the Prime Minister’s National Relief </a:t>
            </a:r>
            <a:r>
              <a:rPr lang="en-US" altLang="en-US" sz="2300" dirty="0" smtClean="0"/>
              <a:t>Fund </a:t>
            </a:r>
            <a:r>
              <a:rPr lang="en-US" altLang="en-US" sz="2300" dirty="0"/>
              <a:t>or any other fund set up by the </a:t>
            </a:r>
            <a:r>
              <a:rPr lang="en-US" altLang="en-US" sz="2300" dirty="0" smtClean="0"/>
              <a:t>Central Government. </a:t>
            </a:r>
            <a:endParaRPr lang="en-US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41859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64883" y="238814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Greenassets.in CSR Vision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1851" y="2492896"/>
            <a:ext cx="7645994" cy="3600762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000" b="1" dirty="0">
                <a:solidFill>
                  <a:srgbClr val="92D050"/>
                </a:solidFill>
              </a:rPr>
              <a:t>Maximize Social Impact </a:t>
            </a:r>
            <a:r>
              <a:rPr lang="en-US" altLang="en-US" sz="2000" dirty="0"/>
              <a:t>through targeting displaced and poor communities. </a:t>
            </a:r>
          </a:p>
          <a:p>
            <a:pPr>
              <a:lnSpc>
                <a:spcPct val="150000"/>
              </a:lnSpc>
            </a:pPr>
            <a:r>
              <a:rPr lang="en-US" altLang="en-US" sz="2000" b="1" dirty="0">
                <a:solidFill>
                  <a:srgbClr val="92D050"/>
                </a:solidFill>
              </a:rPr>
              <a:t>Maximize Environmental Impact</a:t>
            </a:r>
            <a:r>
              <a:rPr lang="en-US" altLang="en-US" sz="2000" dirty="0">
                <a:solidFill>
                  <a:srgbClr val="92D050"/>
                </a:solidFill>
              </a:rPr>
              <a:t> </a:t>
            </a:r>
            <a:r>
              <a:rPr lang="en-US" altLang="en-US" sz="2000" dirty="0"/>
              <a:t>through use of renewable energy</a:t>
            </a:r>
            <a:r>
              <a:rPr lang="en-US" altLang="en-US" sz="2000" dirty="0" smtClean="0"/>
              <a:t>.</a:t>
            </a:r>
            <a:endParaRPr lang="en-US" altLang="en-US" sz="2000" dirty="0"/>
          </a:p>
          <a:p>
            <a:pPr>
              <a:lnSpc>
                <a:spcPct val="150000"/>
              </a:lnSpc>
            </a:pPr>
            <a:r>
              <a:rPr lang="en-US" altLang="en-US" sz="2000" b="1" dirty="0">
                <a:solidFill>
                  <a:srgbClr val="92D050"/>
                </a:solidFill>
              </a:rPr>
              <a:t>Provide energy security to </a:t>
            </a:r>
            <a:r>
              <a:rPr lang="en-US" altLang="en-US" sz="2000" b="1" dirty="0" smtClean="0">
                <a:solidFill>
                  <a:srgbClr val="92D050"/>
                </a:solidFill>
              </a:rPr>
              <a:t>’last </a:t>
            </a:r>
            <a:r>
              <a:rPr lang="en-US" altLang="en-US" sz="2000" b="1" dirty="0">
                <a:solidFill>
                  <a:srgbClr val="92D050"/>
                </a:solidFill>
              </a:rPr>
              <a:t>mile villages’</a:t>
            </a:r>
            <a:r>
              <a:rPr lang="en-US" altLang="en-US" sz="2000" dirty="0">
                <a:solidFill>
                  <a:srgbClr val="92D050"/>
                </a:solidFill>
              </a:rPr>
              <a:t> </a:t>
            </a:r>
            <a:r>
              <a:rPr lang="en-US" altLang="en-US" sz="2000" dirty="0"/>
              <a:t>through use of decentralized solutions to accelerate development</a:t>
            </a:r>
            <a:r>
              <a:rPr lang="en-US" altLang="en-US" sz="2000" dirty="0" smtClean="0"/>
              <a:t>.</a:t>
            </a:r>
            <a:endParaRPr lang="en-US" altLang="en-US" sz="2000" dirty="0"/>
          </a:p>
          <a:p>
            <a:pPr>
              <a:lnSpc>
                <a:spcPct val="150000"/>
              </a:lnSpc>
            </a:pPr>
            <a:r>
              <a:rPr lang="en-US" altLang="en-US" sz="2000" b="1" dirty="0">
                <a:solidFill>
                  <a:srgbClr val="92D050"/>
                </a:solidFill>
              </a:rPr>
              <a:t>Improve health and combat diseases </a:t>
            </a:r>
            <a:r>
              <a:rPr lang="en-US" altLang="en-US" sz="2000" dirty="0"/>
              <a:t>through effective waste management systems</a:t>
            </a:r>
            <a:r>
              <a:rPr lang="en-US" altLang="en-US" sz="2000" dirty="0" smtClean="0"/>
              <a:t>.</a:t>
            </a:r>
            <a:endParaRPr lang="en-US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548630" y="1516392"/>
            <a:ext cx="785921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/>
              <a:t>P</a:t>
            </a:r>
            <a:r>
              <a:rPr lang="en-US" i="1" dirty="0" smtClean="0"/>
              <a:t>roactively contributing towards Prime Minister </a:t>
            </a:r>
            <a:r>
              <a:rPr lang="en-US" i="1" dirty="0" err="1" smtClean="0"/>
              <a:t>Narendra</a:t>
            </a:r>
            <a:r>
              <a:rPr lang="en-US" i="1" dirty="0" smtClean="0"/>
              <a:t> </a:t>
            </a:r>
            <a:r>
              <a:rPr lang="en-US" i="1" dirty="0" err="1" smtClean="0"/>
              <a:t>Modi’s</a:t>
            </a:r>
            <a:r>
              <a:rPr lang="en-US" i="1" dirty="0" smtClean="0"/>
              <a:t> 2022 Renewable Energy Development plan and </a:t>
            </a:r>
            <a:r>
              <a:rPr lang="en-US" i="1" dirty="0" err="1" smtClean="0"/>
              <a:t>Swachh</a:t>
            </a:r>
            <a:r>
              <a:rPr lang="en-US" i="1" dirty="0" smtClean="0"/>
              <a:t> Bharat Mission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000" y="377468"/>
            <a:ext cx="1693909" cy="889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9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Greenassets.in CSR Benefits</a:t>
            </a:r>
            <a:endParaRPr lang="en-IN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en-US" sz="2100" dirty="0"/>
              <a:t>Our </a:t>
            </a:r>
            <a:r>
              <a:rPr lang="en-US" altLang="en-US" sz="2100" dirty="0" smtClean="0"/>
              <a:t>ties </a:t>
            </a:r>
            <a:r>
              <a:rPr lang="en-US" altLang="en-US" sz="2100" dirty="0"/>
              <a:t>with renewable energy providers &amp; NGOs working in Uttarakhand and North India make it easier to identify beneficiaries where </a:t>
            </a:r>
            <a:r>
              <a:rPr lang="en-US" altLang="en-US" sz="2100" dirty="0" smtClean="0"/>
              <a:t>your </a:t>
            </a:r>
            <a:r>
              <a:rPr lang="en-US" altLang="en-US" sz="2100" dirty="0"/>
              <a:t>funds would create real impact. </a:t>
            </a:r>
          </a:p>
          <a:p>
            <a:pPr>
              <a:lnSpc>
                <a:spcPct val="150000"/>
              </a:lnSpc>
            </a:pPr>
            <a:r>
              <a:rPr lang="en-US" altLang="en-US" sz="2100" dirty="0"/>
              <a:t>From beneficiary identification to reliable system design and project commissioning, we ensure that your CSR initiatives create the value they intend to</a:t>
            </a:r>
            <a:r>
              <a:rPr lang="en-US" altLang="en-US" sz="2100" dirty="0" smtClean="0"/>
              <a:t>.</a:t>
            </a:r>
            <a:endParaRPr lang="en-US" altLang="en-US" sz="2100" dirty="0"/>
          </a:p>
          <a:p>
            <a:pPr>
              <a:lnSpc>
                <a:spcPct val="150000"/>
              </a:lnSpc>
            </a:pPr>
            <a:r>
              <a:rPr lang="en-US" altLang="en-US" sz="2100" dirty="0" smtClean="0"/>
              <a:t>Greenassets.in does end </a:t>
            </a:r>
            <a:r>
              <a:rPr lang="en-US" altLang="en-US" sz="2100" dirty="0"/>
              <a:t>to end CSR implementation that ranges from idea conceptualization, budget allocation, identification of </a:t>
            </a:r>
            <a:r>
              <a:rPr lang="en-US" altLang="en-US" sz="2100" dirty="0" smtClean="0"/>
              <a:t>villages/institutions </a:t>
            </a:r>
            <a:r>
              <a:rPr lang="en-US" altLang="en-US" sz="2100" dirty="0"/>
              <a:t>to project implementation &amp; delivery.</a:t>
            </a:r>
          </a:p>
        </p:txBody>
      </p:sp>
    </p:spTree>
    <p:extLst>
      <p:ext uri="{BB962C8B-B14F-4D97-AF65-F5344CB8AC3E}">
        <p14:creationId xmlns:p14="http://schemas.microsoft.com/office/powerpoint/2010/main" val="200614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356992"/>
            <a:ext cx="9144000" cy="3501008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" name="Rectangle 2"/>
          <p:cNvSpPr/>
          <p:nvPr/>
        </p:nvSpPr>
        <p:spPr>
          <a:xfrm>
            <a:off x="733412" y="4149080"/>
            <a:ext cx="7655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Green</a:t>
            </a:r>
            <a:r>
              <a:rPr lang="en-US" altLang="en-US" sz="48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assets.in </a:t>
            </a:r>
            <a:r>
              <a:rPr lang="en-US" altLang="en-US" sz="4800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ADOPT</a:t>
            </a:r>
            <a:r>
              <a:rPr lang="en-US" altLang="en-US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</a:t>
            </a:r>
          </a:p>
        </p:txBody>
      </p:sp>
      <p:pic>
        <p:nvPicPr>
          <p:cNvPr id="9" name="Picture 8" descr="FB_IMG_14678529640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2421" y="0"/>
            <a:ext cx="911579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86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The 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Greenassets.in </a:t>
            </a:r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unique </a:t>
            </a:r>
            <a:r>
              <a:rPr lang="en-IN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 tier </a:t>
            </a:r>
            <a:r>
              <a:rPr lang="en-I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ADOPT</a:t>
            </a:r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program allows</a:t>
            </a:r>
            <a:b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I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responsible corporates to -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1468100"/>
            <a:ext cx="8229600" cy="3912840"/>
          </a:xfrm>
          <a:ln>
            <a:solidFill>
              <a:srgbClr val="92D050"/>
            </a:solidFill>
          </a:ln>
        </p:spPr>
        <p:txBody>
          <a:bodyPr>
            <a:noAutofit/>
          </a:bodyPr>
          <a:lstStyle/>
          <a:p>
            <a:pPr marL="533400" indent="-533400">
              <a:lnSpc>
                <a:spcPct val="90000"/>
              </a:lnSpc>
              <a:buNone/>
            </a:pPr>
            <a:r>
              <a:rPr lang="en-US" altLang="en-US" sz="2400" b="1" u="sng" dirty="0"/>
              <a:t>ADOPT a Village 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en-US" sz="2000" dirty="0"/>
              <a:t>Complete social infrastructure programs </a:t>
            </a:r>
            <a:r>
              <a:rPr lang="en-US" altLang="en-US" sz="2000" dirty="0" smtClean="0"/>
              <a:t> starting </a:t>
            </a:r>
            <a:r>
              <a:rPr lang="en-US" altLang="en-US" sz="2000" dirty="0"/>
              <a:t>as low as </a:t>
            </a:r>
            <a:r>
              <a:rPr lang="en-US" altLang="en-US" sz="2000" b="1" dirty="0"/>
              <a:t>INR </a:t>
            </a:r>
            <a:r>
              <a:rPr lang="en-US" altLang="en-US" sz="2000" b="1" dirty="0" smtClean="0"/>
              <a:t>4,99,990. </a:t>
            </a:r>
            <a:endParaRPr lang="en-US" altLang="en-US" sz="2000" b="1" u="sng" dirty="0"/>
          </a:p>
          <a:p>
            <a:pPr marL="533400" indent="-533400">
              <a:lnSpc>
                <a:spcPct val="90000"/>
              </a:lnSpc>
              <a:buNone/>
            </a:pPr>
            <a:endParaRPr lang="en-US" altLang="en-US" sz="2000" b="1" u="sng" dirty="0"/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en-US" sz="2400" b="1" u="sng" dirty="0"/>
              <a:t>ADOPT an Institution 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en-US" sz="2000" dirty="0"/>
              <a:t>Make a difference for  as low as </a:t>
            </a:r>
            <a:r>
              <a:rPr lang="en-US" altLang="en-US" sz="2000" b="1" dirty="0"/>
              <a:t>INR </a:t>
            </a:r>
            <a:r>
              <a:rPr lang="en-US" altLang="en-US" sz="2000" b="1" dirty="0" smtClean="0"/>
              <a:t>1,49,998</a:t>
            </a:r>
          </a:p>
          <a:p>
            <a:pPr marL="533400" indent="-533400">
              <a:lnSpc>
                <a:spcPct val="90000"/>
              </a:lnSpc>
              <a:buNone/>
            </a:pPr>
            <a:endParaRPr lang="en-US" altLang="en-US" sz="2000" b="1" u="sng" dirty="0"/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en-US" sz="2400" b="1" u="sng" dirty="0" smtClean="0"/>
              <a:t>ADOPT a Home</a:t>
            </a:r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en-US" sz="2000" dirty="0" smtClean="0"/>
              <a:t>Change a families future for as little as </a:t>
            </a:r>
            <a:r>
              <a:rPr lang="en-US" altLang="en-US" sz="2000" b="1" dirty="0" smtClean="0"/>
              <a:t>INR 24,898</a:t>
            </a:r>
            <a:endParaRPr lang="en-US" altLang="en-US" sz="2000" b="1" dirty="0"/>
          </a:p>
          <a:p>
            <a:pPr marL="533400" indent="-533400">
              <a:lnSpc>
                <a:spcPct val="90000"/>
              </a:lnSpc>
              <a:buNone/>
            </a:pPr>
            <a:endParaRPr lang="en-US" altLang="en-US" sz="2000" b="1" dirty="0">
              <a:solidFill>
                <a:srgbClr val="058D0B"/>
              </a:solidFill>
            </a:endParaRPr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en-US" sz="2400" b="1" u="sng" dirty="0" smtClean="0"/>
              <a:t>ADOPT the Underprivileged  </a:t>
            </a:r>
            <a:endParaRPr lang="en-US" altLang="en-US" sz="2400" b="1" u="sng" dirty="0"/>
          </a:p>
          <a:p>
            <a:pPr marL="533400" indent="-533400">
              <a:lnSpc>
                <a:spcPct val="90000"/>
              </a:lnSpc>
              <a:buNone/>
            </a:pPr>
            <a:r>
              <a:rPr lang="en-US" altLang="en-US" sz="2000" dirty="0"/>
              <a:t>Empower a life for as low as </a:t>
            </a:r>
            <a:r>
              <a:rPr lang="en-US" altLang="en-US" sz="2000" b="1" dirty="0"/>
              <a:t>INR </a:t>
            </a:r>
            <a:r>
              <a:rPr lang="en-US" altLang="en-US" sz="2000" b="1" dirty="0" smtClean="0"/>
              <a:t>499</a:t>
            </a:r>
            <a:endParaRPr lang="en-US" altLang="en-US" sz="2000" b="1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9826" y="5437058"/>
            <a:ext cx="820891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ctr" eaLnBrk="1" hangingPunct="1"/>
            <a:r>
              <a:rPr lang="en-US" altLang="en-US" sz="1400" b="1" i="1" dirty="0" smtClean="0"/>
              <a:t>The ultimate aim </a:t>
            </a:r>
            <a:r>
              <a:rPr lang="en-US" altLang="en-US" sz="1400" b="1" i="1" dirty="0"/>
              <a:t>of the</a:t>
            </a:r>
            <a:r>
              <a:rPr lang="en-US" altLang="en-US" sz="1400" b="1" i="1" dirty="0" smtClean="0"/>
              <a:t> four </a:t>
            </a:r>
            <a:r>
              <a:rPr lang="en-US" altLang="en-US" sz="1400" b="1" i="1" dirty="0"/>
              <a:t>tier Greenasset.in </a:t>
            </a:r>
            <a:r>
              <a:rPr lang="en-US" altLang="en-US" sz="1400" b="1" i="1" dirty="0">
                <a:solidFill>
                  <a:schemeClr val="accent3"/>
                </a:solidFill>
              </a:rPr>
              <a:t>ADOPT </a:t>
            </a:r>
            <a:r>
              <a:rPr lang="en-US" altLang="en-US" sz="1400" b="1" i="1" dirty="0" smtClean="0"/>
              <a:t>program </a:t>
            </a:r>
            <a:r>
              <a:rPr lang="en-US" altLang="en-US" sz="1400" b="1" i="1" dirty="0"/>
              <a:t>is to provide clean </a:t>
            </a:r>
            <a:r>
              <a:rPr lang="en-US" altLang="en-US" sz="1400" b="1" i="1" dirty="0" smtClean="0"/>
              <a:t>energy, waste </a:t>
            </a:r>
            <a:r>
              <a:rPr lang="en-US" altLang="en-US" sz="1400" b="1" i="1" dirty="0"/>
              <a:t>management solutions and security to </a:t>
            </a:r>
            <a:r>
              <a:rPr lang="en-US" altLang="en-US" sz="1400" b="1" i="1" dirty="0" smtClean="0"/>
              <a:t>rural and </a:t>
            </a:r>
            <a:r>
              <a:rPr lang="en-US" altLang="en-US" sz="1400" b="1" i="1" dirty="0"/>
              <a:t>underserved </a:t>
            </a:r>
            <a:r>
              <a:rPr lang="en-US" altLang="en-US" sz="1400" b="1" i="1" dirty="0" smtClean="0"/>
              <a:t>communities and </a:t>
            </a:r>
            <a:r>
              <a:rPr lang="en-US" altLang="en-US" sz="1400" b="1" i="1" dirty="0"/>
              <a:t>individuals in order to empower them and have a positive impact on their lives. </a:t>
            </a:r>
          </a:p>
        </p:txBody>
      </p:sp>
    </p:spTree>
    <p:extLst>
      <p:ext uri="{BB962C8B-B14F-4D97-AF65-F5344CB8AC3E}">
        <p14:creationId xmlns:p14="http://schemas.microsoft.com/office/powerpoint/2010/main" val="52342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5412</TotalTime>
  <Words>1337</Words>
  <Application>Microsoft Office PowerPoint</Application>
  <PresentationFormat>On-screen Show (4:3)</PresentationFormat>
  <Paragraphs>320</Paragraphs>
  <Slides>29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ＭＳ Ｐゴシック</vt:lpstr>
      <vt:lpstr>Arial</vt:lpstr>
      <vt:lpstr>Calibri</vt:lpstr>
      <vt:lpstr>Office Theme</vt:lpstr>
      <vt:lpstr>Custom Design</vt:lpstr>
      <vt:lpstr>1_Office Theme</vt:lpstr>
      <vt:lpstr>PowerPoint Presentation</vt:lpstr>
      <vt:lpstr>Contents</vt:lpstr>
      <vt:lpstr>About Greenassets.in</vt:lpstr>
      <vt:lpstr>Why invest in CSR</vt:lpstr>
      <vt:lpstr>The Indian CSR clause requires 2% of profit spending on these government approved development areas:</vt:lpstr>
      <vt:lpstr>Greenassets.in CSR Vision</vt:lpstr>
      <vt:lpstr>Greenassets.in CSR Benefits</vt:lpstr>
      <vt:lpstr>PowerPoint Presentation</vt:lpstr>
      <vt:lpstr>The Greenassets.in unique 4 tier ADOPT program allows responsible corporates to -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Greenassets.in ADOPT programs are deployed in partnership with market leading manufacturers across renewable energy and waste management technologies.</vt:lpstr>
      <vt:lpstr>Clean Energy Solutions</vt:lpstr>
      <vt:lpstr>Waste Management Solutions</vt:lpstr>
      <vt:lpstr>Eco Friendly Products</vt:lpstr>
      <vt:lpstr>PowerPoint Presentation</vt:lpstr>
      <vt:lpstr>Greenassets.in has partnerships with the following NGO’s, Govt. Institutions &amp; Foundations:</vt:lpstr>
      <vt:lpstr>PowerPoint Presentation</vt:lpstr>
      <vt:lpstr>PowerPoint Presentation</vt:lpstr>
      <vt:lpstr>PowerPoint Presentation</vt:lpstr>
      <vt:lpstr>GREENASSETS.IN CSR PROJECT – ADOPT AN UNDERPRIVILEDGED</vt:lpstr>
      <vt:lpstr>GREENASSETS.IN CSR PROJECT – ADOPT A HOME</vt:lpstr>
      <vt:lpstr>GREENASSETS.IN CSR PROJECT – ADOPT AN INSTITUTION</vt:lpstr>
      <vt:lpstr>GREENASSETS.IN CSR PROJECT – ADOPT A VILLAGE</vt:lpstr>
      <vt:lpstr>GREENASSETS.IN CSR PROJECT – ADOPT A VILLAGE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Gargi</dc:creator>
  <cp:lastModifiedBy>acer</cp:lastModifiedBy>
  <cp:revision>140</cp:revision>
  <dcterms:created xsi:type="dcterms:W3CDTF">2016-12-02T08:50:00Z</dcterms:created>
  <dcterms:modified xsi:type="dcterms:W3CDTF">2017-11-15T09:09:42Z</dcterms:modified>
</cp:coreProperties>
</file>